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4" r:id="rId6"/>
    <p:sldId id="269" r:id="rId7"/>
    <p:sldId id="260" r:id="rId8"/>
    <p:sldId id="267" r:id="rId9"/>
    <p:sldId id="268" r:id="rId10"/>
    <p:sldId id="261" r:id="rId11"/>
    <p:sldId id="266" r:id="rId12"/>
    <p:sldId id="262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ontserrat" panose="020B0604020202020204" charset="-52"/>
      <p:regular r:id="rId19"/>
      <p:bold r:id="rId20"/>
      <p:italic r:id="rId21"/>
      <p:boldItalic r:id="rId22"/>
    </p:embeddedFont>
    <p:embeddedFont>
      <p:font typeface="Montserrat ExtraBold" panose="020B0604020202020204" charset="-52"/>
      <p:bold r:id="rId23"/>
      <p:italic r:id="rId24"/>
      <p:boldItalic r:id="rId25"/>
    </p:embeddedFont>
    <p:embeddedFont>
      <p:font typeface="Montserrat Medium" panose="020B0604020202020204" charset="-52"/>
      <p:regular r:id="rId26"/>
      <p:bold r:id="rId27"/>
      <p:italic r:id="rId28"/>
      <p:boldItalic r:id="rId29"/>
    </p:embeddedFont>
    <p:embeddedFont>
      <p:font typeface="Montserrat SemiBold" panose="020B0604020202020204" charset="-52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988">
          <p15:clr>
            <a:srgbClr val="A4A3A4"/>
          </p15:clr>
        </p15:guide>
        <p15:guide id="2" pos="454">
          <p15:clr>
            <a:srgbClr val="9AA0A6"/>
          </p15:clr>
        </p15:guide>
        <p15:guide id="3" orient="horz" pos="425">
          <p15:clr>
            <a:srgbClr val="9AA0A6"/>
          </p15:clr>
        </p15:guide>
        <p15:guide id="4" orient="horz" pos="3895">
          <p15:clr>
            <a:srgbClr val="9AA0A6"/>
          </p15:clr>
        </p15:guide>
        <p15:guide id="5" pos="7226">
          <p15:clr>
            <a:srgbClr val="9AA0A6"/>
          </p15:clr>
        </p15:guide>
        <p15:guide id="6" pos="2721">
          <p15:clr>
            <a:srgbClr val="9AA0A6"/>
          </p15:clr>
        </p15:guide>
        <p15:guide id="7" pos="3840">
          <p15:clr>
            <a:srgbClr val="9AA0A6"/>
          </p15:clr>
        </p15:guide>
        <p15:guide id="8" orient="horz" pos="432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2" y="90"/>
      </p:cViewPr>
      <p:guideLst>
        <p:guide pos="4988"/>
        <p:guide pos="454"/>
        <p:guide orient="horz" pos="425"/>
        <p:guide orient="horz" pos="3895"/>
        <p:guide pos="7226"/>
        <p:guide pos="2721"/>
        <p:guide pos="3840"/>
        <p:guide orient="horz" pos="43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914791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817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2317b3b1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2317b3b1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252317b3b10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04780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2317b3b1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2317b3b1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252317b3b10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3039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" name="Google Shape;133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7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752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5" name="Google Shape;105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11131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" name="Google Shape;11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4041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" name="Google Shape;11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6581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" name="Google Shape;11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71187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2317b3b1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252317b3b10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g252317b3b10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2517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2317b3b1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252317b3b10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g252317b3b10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3551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2317b3b1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252317b3b10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g252317b3b10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7673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lens.yandex/53n28b1nbvi8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26100" y="-70937"/>
            <a:ext cx="12444201" cy="69998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/>
          <p:nvPr/>
        </p:nvSpPr>
        <p:spPr>
          <a:xfrm>
            <a:off x="641675" y="2881850"/>
            <a:ext cx="7893000" cy="14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buSzPts val="4000"/>
            </a:pPr>
            <a:r>
              <a:rPr lang="ru-RU" sz="2400" dirty="0">
                <a:solidFill>
                  <a:schemeClr val="bg1"/>
                </a:solidFill>
              </a:rPr>
              <a:t>Выявление признаков, которые оказывают влияние на факт закрытия кредита </a:t>
            </a:r>
            <a:endParaRPr sz="2400" b="1" i="0" u="none" strike="noStrike" cap="none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2257050" y="674700"/>
            <a:ext cx="76779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Программа Профессиональной Переподготовки</a:t>
            </a:r>
            <a:endParaRPr sz="16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800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Аналитик данных: с нуля до разработки прикладных решений для бизнеса</a:t>
            </a:r>
            <a:endParaRPr sz="2000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2" name="Google Shape;92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0725" y="5684500"/>
            <a:ext cx="3240000" cy="4988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/>
          <p:nvPr/>
        </p:nvSpPr>
        <p:spPr>
          <a:xfrm>
            <a:off x="641675" y="2381325"/>
            <a:ext cx="760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2100" dirty="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Итоговый проект:</a:t>
            </a:r>
            <a:endParaRPr sz="2100" b="0" i="0" u="none" strike="noStrike" cap="none" dirty="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6962100" y="4370150"/>
            <a:ext cx="4561200" cy="1685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Выполнил: Седаш Ольга Станиславовна </a:t>
            </a:r>
            <a:endParaRPr sz="1800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Номер потока: АнД-802</a:t>
            </a:r>
            <a:endParaRPr sz="1800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Преподаватель: Туманян Симон </a:t>
            </a:r>
            <a:r>
              <a:rPr lang="ru-RU" sz="1800" dirty="0" err="1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Рафаэлович</a:t>
            </a:r>
            <a:endParaRPr sz="1800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/>
          <p:nvPr/>
        </p:nvSpPr>
        <p:spPr>
          <a:xfrm>
            <a:off x="609200" y="547625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Результаты и выводы: 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ru-RU" sz="3200" dirty="0"/>
              <a:t>В зависимости от результатов обоих тестов, можно сделать обоснованные выводы о различиях в суммах переводов между клиентами разного возраста. Если оба теста указывают на наличие различий, это может быть важным для дальнейшего анализа клиентской базы и разработки стратегии взаимодействия с различными возрастными группами.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609198" y="2072700"/>
            <a:ext cx="8765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6800" marR="0" lvl="0" indent="-1943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052F0"/>
              </a:buClr>
              <a:buSzPts val="1700"/>
              <a:buFont typeface="Montserrat"/>
              <a:buChar char="➜"/>
            </a:pPr>
            <a:endParaRPr sz="2300" b="0" i="0" u="none" strike="noStrike" cap="none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316800" marR="0" lvl="0" indent="-1943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052F0"/>
              </a:buClr>
              <a:buSzPts val="1700"/>
              <a:buFont typeface="Montserrat"/>
              <a:buChar char="➜"/>
            </a:pPr>
            <a:endParaRPr sz="2300" b="0" i="0" u="none" strike="noStrike" cap="none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/>
          <p:nvPr/>
        </p:nvSpPr>
        <p:spPr>
          <a:xfrm>
            <a:off x="609200" y="547625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 err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Дашборд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609198" y="2072700"/>
            <a:ext cx="8765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6800" marR="0" lvl="0" indent="-1943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052F0"/>
              </a:buClr>
              <a:buSzPts val="1700"/>
              <a:buFont typeface="Montserrat"/>
              <a:buChar char="➜"/>
            </a:pPr>
            <a:endParaRPr sz="2300" b="0" i="0" u="none" strike="noStrike" cap="none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316800" marR="0" lvl="0" indent="-1943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052F0"/>
              </a:buClr>
              <a:buSzPts val="1700"/>
              <a:buFont typeface="Montserrat"/>
              <a:buChar char="➜"/>
            </a:pPr>
            <a:endParaRPr sz="2300" b="0" i="0" u="none" strike="noStrike" cap="none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" name="Google Shape;122;p17"/>
          <p:cNvSpPr/>
          <p:nvPr/>
        </p:nvSpPr>
        <p:spPr>
          <a:xfrm>
            <a:off x="609198" y="1794750"/>
            <a:ext cx="8765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6800" lvl="0" indent="-200700">
              <a:lnSpc>
                <a:spcPct val="115000"/>
              </a:lnSpc>
              <a:spcBef>
                <a:spcPts val="1000"/>
              </a:spcBef>
              <a:buClr>
                <a:srgbClr val="3052F0"/>
              </a:buClr>
              <a:buSzPts val="1800"/>
              <a:buFont typeface="Montserrat"/>
              <a:buChar char="➜"/>
            </a:pPr>
            <a:r>
              <a:rPr lang="ru-RU" sz="20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Опубликованный </a:t>
            </a:r>
            <a:r>
              <a:rPr lang="ru-RU" sz="2000" dirty="0" err="1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дашборд</a:t>
            </a:r>
            <a:r>
              <a:rPr lang="ru-RU" sz="20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2400" dirty="0">
                <a:hlinkClick r:id="rId3"/>
              </a:rPr>
              <a:t>https://datalens.yandex/53n28b1nbvi8s</a:t>
            </a:r>
            <a:r>
              <a:rPr lang="ru-RU" sz="2400" dirty="0"/>
              <a:t> </a:t>
            </a:r>
            <a:endParaRPr lang="ru-RU" sz="24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316800" lvl="0" indent="-200700">
              <a:lnSpc>
                <a:spcPct val="115000"/>
              </a:lnSpc>
              <a:spcBef>
                <a:spcPts val="1000"/>
              </a:spcBef>
              <a:buClr>
                <a:srgbClr val="3052F0"/>
              </a:buClr>
              <a:buSzPts val="1800"/>
              <a:buFont typeface="Montserrat"/>
              <a:buChar char="➜"/>
            </a:pPr>
            <a:endParaRPr lang="ru-RU" sz="20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lvl="0">
              <a:lnSpc>
                <a:spcPct val="115000"/>
              </a:lnSpc>
              <a:spcBef>
                <a:spcPts val="1000"/>
              </a:spcBef>
            </a:pPr>
            <a:endParaRPr lang="ru-RU" sz="18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2423968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/>
          <p:nvPr/>
        </p:nvSpPr>
        <p:spPr>
          <a:xfrm>
            <a:off x="925375" y="2784408"/>
            <a:ext cx="8917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-RU" sz="30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Спасибо </a:t>
            </a:r>
            <a:br>
              <a:rPr lang="ru-RU" sz="30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30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за внимание!</a:t>
            </a:r>
            <a:endParaRPr sz="3000" b="1" i="0" u="none" strike="noStrike" cap="none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1" y="804338"/>
            <a:ext cx="5242548" cy="5249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/>
          <p:nvPr/>
        </p:nvSpPr>
        <p:spPr>
          <a:xfrm>
            <a:off x="909150" y="674700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Цель и задачи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909155" y="1669300"/>
            <a:ext cx="8642700" cy="4917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6800" lvl="0" indent="-200700">
              <a:lnSpc>
                <a:spcPct val="115000"/>
              </a:lnSpc>
              <a:spcBef>
                <a:spcPts val="1000"/>
              </a:spcBef>
              <a:buClr>
                <a:srgbClr val="3052F0"/>
              </a:buClr>
              <a:buSzPts val="1800"/>
              <a:buFont typeface="Montserrat"/>
              <a:buChar char="➜"/>
            </a:pPr>
            <a:r>
              <a:rPr lang="ru-RU" sz="24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Цель: </a:t>
            </a:r>
            <a:r>
              <a:rPr lang="ru-RU" sz="2400" dirty="0">
                <a:solidFill>
                  <a:srgbClr val="44546A"/>
                </a:solidFill>
                <a:latin typeface="+mj-lt"/>
                <a:ea typeface="Montserrat Medium"/>
                <a:cs typeface="Montserrat Medium"/>
                <a:sym typeface="Montserrat Medium"/>
              </a:rPr>
              <a:t>Провести анализ данных с целью выделения признаков, которые оказывают влияние на факт закрытия кредита. </a:t>
            </a:r>
            <a:r>
              <a:rPr lang="ru-RU" dirty="0">
                <a:latin typeface="+mj-lt"/>
              </a:rPr>
              <a:t> </a:t>
            </a:r>
            <a:endParaRPr lang="ru-RU" sz="2400" dirty="0">
              <a:solidFill>
                <a:srgbClr val="44546A"/>
              </a:solidFill>
              <a:latin typeface="+mj-lt"/>
              <a:ea typeface="Montserrat Medium"/>
              <a:cs typeface="Montserrat Medium"/>
              <a:sym typeface="Montserrat Medium"/>
            </a:endParaRPr>
          </a:p>
          <a:p>
            <a:pPr lvl="0"/>
            <a:r>
              <a:rPr lang="ru-RU" sz="2400" b="0" i="0" u="none" strike="noStrike" cap="none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Задачи</a:t>
            </a:r>
            <a:r>
              <a:rPr lang="ru-RU" sz="24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</a:t>
            </a:r>
          </a:p>
          <a:p>
            <a:pPr marL="457200" lvl="0" indent="-457200">
              <a:buAutoNum type="arabicPeriod"/>
            </a:pPr>
            <a:r>
              <a:rPr lang="ru-RU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Загрузить </a:t>
            </a:r>
            <a:r>
              <a:rPr lang="en-US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dataset</a:t>
            </a:r>
            <a:r>
              <a:rPr lang="ru-RU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 </a:t>
            </a:r>
            <a:r>
              <a:rPr lang="en-US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segment</a:t>
            </a:r>
            <a:r>
              <a:rPr lang="ru-RU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 </a:t>
            </a:r>
            <a:r>
              <a:rPr lang="en-US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bank</a:t>
            </a:r>
            <a:r>
              <a:rPr lang="ru-RU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 и провести чтение данных. </a:t>
            </a:r>
          </a:p>
          <a:p>
            <a:pPr marL="342900" lvl="0" indent="-342900">
              <a:buAutoNum type="arabicPeriod"/>
            </a:pPr>
            <a:r>
              <a:rPr lang="ru-RU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Выполнить предварительную обработку данных</a:t>
            </a:r>
          </a:p>
          <a:p>
            <a:pPr marL="342900" lvl="0" indent="-342900">
              <a:buAutoNum type="arabicPeriod"/>
            </a:pPr>
            <a:r>
              <a:rPr lang="ru-RU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Составить гипотезы о данных и выполнить их проверку</a:t>
            </a:r>
          </a:p>
          <a:p>
            <a:pPr marL="342900" lvl="0" indent="-342900">
              <a:buAutoNum type="arabicPeriod"/>
            </a:pPr>
            <a:r>
              <a:rPr lang="ru-RU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Полученные результаты интерпретировать в соответствии поставленной бизнес – задачей, подготовить и опубликовать </a:t>
            </a:r>
            <a:r>
              <a:rPr lang="ru-RU" sz="2400" dirty="0" err="1">
                <a:solidFill>
                  <a:srgbClr val="44546A"/>
                </a:solidFill>
                <a:latin typeface="Montserrat Medium"/>
                <a:sym typeface="Montserrat Medium"/>
              </a:rPr>
              <a:t>дашборд</a:t>
            </a:r>
            <a:r>
              <a:rPr lang="ru-RU" sz="2400" dirty="0">
                <a:solidFill>
                  <a:srgbClr val="44546A"/>
                </a:solidFill>
                <a:latin typeface="Montserrat Medium"/>
                <a:sym typeface="Montserrat Medium"/>
              </a:rPr>
              <a:t>.</a:t>
            </a:r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/>
          <p:nvPr/>
        </p:nvSpPr>
        <p:spPr>
          <a:xfrm>
            <a:off x="609200" y="547625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Исходные данные: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15"/>
          <p:cNvSpPr/>
          <p:nvPr/>
        </p:nvSpPr>
        <p:spPr>
          <a:xfrm>
            <a:off x="609198" y="2072700"/>
            <a:ext cx="8765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6800" marR="0" lvl="0" indent="-1943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052F0"/>
              </a:buClr>
              <a:buSzPts val="1700"/>
              <a:buFont typeface="Montserrat"/>
              <a:buChar char="➜"/>
            </a:pPr>
            <a:endParaRPr sz="2300" b="0" i="0" u="none" strike="noStrike" cap="none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316800" marR="0" lvl="0" indent="-1943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052F0"/>
              </a:buClr>
              <a:buSzPts val="1700"/>
              <a:buFont typeface="Montserrat"/>
              <a:buChar char="➜"/>
            </a:pPr>
            <a:endParaRPr sz="2300" b="0" i="0" u="none" strike="noStrike" cap="none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" name="Google Shape;101;p14"/>
          <p:cNvSpPr/>
          <p:nvPr/>
        </p:nvSpPr>
        <p:spPr>
          <a:xfrm>
            <a:off x="529196" y="1606589"/>
            <a:ext cx="3888132" cy="3644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6800" marR="0" lvl="0" indent="-2007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052F0"/>
              </a:buClr>
              <a:buSzPts val="1800"/>
              <a:buFont typeface="Montserrat"/>
              <a:buChar char="➜"/>
            </a:pPr>
            <a:r>
              <a:rPr lang="en-US" sz="24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dataset</a:t>
            </a:r>
            <a:r>
              <a:rPr lang="ru-RU" sz="24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предоставлен преподавателем</a:t>
            </a:r>
          </a:p>
          <a:p>
            <a:pPr marL="316800" marR="0" lvl="0" indent="-2007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052F0"/>
              </a:buClr>
              <a:buSzPts val="1800"/>
              <a:buFont typeface="Montserrat"/>
              <a:buChar char="➜"/>
            </a:pPr>
            <a:r>
              <a:rPr lang="en-US" sz="24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print</a:t>
            </a:r>
            <a:r>
              <a:rPr lang="ru-RU" sz="24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</a:t>
            </a:r>
            <a:r>
              <a:rPr lang="en-US" sz="24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df.info()) </a:t>
            </a:r>
            <a:r>
              <a:rPr lang="ru-RU" sz="24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</a:t>
            </a:r>
            <a:r>
              <a:rPr lang="ru-RU" sz="2400" dirty="0" err="1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скрин</a:t>
            </a:r>
            <a:r>
              <a:rPr lang="ru-RU" sz="2400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)</a:t>
            </a: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754" y="1267623"/>
            <a:ext cx="7258050" cy="44481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/>
          <p:nvPr/>
        </p:nvSpPr>
        <p:spPr>
          <a:xfrm>
            <a:off x="609200" y="547625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Предобработка данных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609198" y="1794750"/>
            <a:ext cx="8765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2200" b="0" i="0" u="none" strike="noStrike" cap="none" dirty="0">
                <a:solidFill>
                  <a:srgbClr val="44546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1. Пару слов с кодом</a:t>
            </a:r>
            <a:endParaRPr sz="2200" b="0" i="0" u="none" strike="noStrike" cap="none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09" y="1388925"/>
            <a:ext cx="9130748" cy="50356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/>
          <p:nvPr/>
        </p:nvSpPr>
        <p:spPr>
          <a:xfrm>
            <a:off x="609200" y="547625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Математическая статистика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20" y="1179442"/>
            <a:ext cx="6427305" cy="540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777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/>
          <p:nvPr/>
        </p:nvSpPr>
        <p:spPr>
          <a:xfrm>
            <a:off x="609200" y="547625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Математическая статистика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22" y="1172320"/>
            <a:ext cx="10058400" cy="129638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418" y="2332382"/>
            <a:ext cx="4552592" cy="401308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22" y="2756451"/>
            <a:ext cx="4723665" cy="371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15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/>
          <p:nvPr/>
        </p:nvSpPr>
        <p:spPr>
          <a:xfrm>
            <a:off x="609200" y="547625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Исследовательский анализ данных: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609198" y="1794750"/>
            <a:ext cx="8765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6800" lvl="0" indent="-200700">
              <a:lnSpc>
                <a:spcPct val="115000"/>
              </a:lnSpc>
              <a:spcBef>
                <a:spcPts val="1000"/>
              </a:spcBef>
              <a:buClr>
                <a:srgbClr val="3052F0"/>
              </a:buClr>
              <a:buSzPts val="1800"/>
              <a:buFont typeface="Montserrat"/>
              <a:buChar char="➜"/>
            </a:pPr>
            <a:endParaRPr lang="ru-RU" sz="20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316800" lvl="0" indent="-200700">
              <a:lnSpc>
                <a:spcPct val="115000"/>
              </a:lnSpc>
              <a:spcBef>
                <a:spcPts val="1000"/>
              </a:spcBef>
              <a:buClr>
                <a:srgbClr val="3052F0"/>
              </a:buClr>
              <a:buSzPts val="1800"/>
              <a:buFont typeface="Montserrat"/>
              <a:buChar char="➜"/>
            </a:pPr>
            <a:endParaRPr lang="ru-RU" sz="20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lvl="0">
              <a:lnSpc>
                <a:spcPct val="115000"/>
              </a:lnSpc>
              <a:spcBef>
                <a:spcPts val="1000"/>
              </a:spcBef>
            </a:pPr>
            <a:endParaRPr lang="ru-RU" sz="18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71" y="1364974"/>
            <a:ext cx="6999706" cy="473102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597" y="3348570"/>
            <a:ext cx="3514079" cy="317711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090" y="1187188"/>
            <a:ext cx="3201648" cy="216138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/>
          <p:nvPr/>
        </p:nvSpPr>
        <p:spPr>
          <a:xfrm>
            <a:off x="609200" y="547625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Исследовательский анализ данных: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609198" y="1794750"/>
            <a:ext cx="8765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6800" lvl="0" indent="-200700">
              <a:lnSpc>
                <a:spcPct val="115000"/>
              </a:lnSpc>
              <a:spcBef>
                <a:spcPts val="1000"/>
              </a:spcBef>
              <a:buClr>
                <a:srgbClr val="3052F0"/>
              </a:buClr>
              <a:buSzPts val="1800"/>
              <a:buFont typeface="Montserrat"/>
              <a:buChar char="➜"/>
            </a:pPr>
            <a:endParaRPr lang="ru-RU" sz="20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316800" lvl="0" indent="-200700">
              <a:lnSpc>
                <a:spcPct val="115000"/>
              </a:lnSpc>
              <a:spcBef>
                <a:spcPts val="1000"/>
              </a:spcBef>
              <a:buClr>
                <a:srgbClr val="3052F0"/>
              </a:buClr>
              <a:buSzPts val="1800"/>
              <a:buFont typeface="Montserrat"/>
              <a:buChar char="➜"/>
            </a:pPr>
            <a:endParaRPr lang="ru-RU" sz="20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lvl="0">
              <a:lnSpc>
                <a:spcPct val="115000"/>
              </a:lnSpc>
              <a:spcBef>
                <a:spcPts val="1000"/>
              </a:spcBef>
            </a:pPr>
            <a:endParaRPr lang="ru-RU" sz="18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02" y="1062425"/>
            <a:ext cx="6692928" cy="475527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835" y="2424059"/>
            <a:ext cx="6505161" cy="416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9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/>
          <p:nvPr/>
        </p:nvSpPr>
        <p:spPr>
          <a:xfrm>
            <a:off x="609200" y="547625"/>
            <a:ext cx="103737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Исследовательский анализ данных:</a:t>
            </a: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i="0" u="none" strike="noStrike" cap="none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609198" y="1794750"/>
            <a:ext cx="8765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6800" lvl="0" indent="-200700">
              <a:lnSpc>
                <a:spcPct val="115000"/>
              </a:lnSpc>
              <a:spcBef>
                <a:spcPts val="1000"/>
              </a:spcBef>
              <a:buClr>
                <a:srgbClr val="3052F0"/>
              </a:buClr>
              <a:buSzPts val="1800"/>
              <a:buFont typeface="Montserrat"/>
              <a:buChar char="➜"/>
            </a:pPr>
            <a:endParaRPr lang="ru-RU" sz="20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316800" lvl="0" indent="-200700">
              <a:lnSpc>
                <a:spcPct val="115000"/>
              </a:lnSpc>
              <a:spcBef>
                <a:spcPts val="1000"/>
              </a:spcBef>
              <a:buClr>
                <a:srgbClr val="3052F0"/>
              </a:buClr>
              <a:buSzPts val="1800"/>
              <a:buFont typeface="Montserrat"/>
              <a:buChar char="➜"/>
            </a:pPr>
            <a:endParaRPr lang="ru-RU" sz="20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lvl="0">
              <a:lnSpc>
                <a:spcPct val="115000"/>
              </a:lnSpc>
              <a:spcBef>
                <a:spcPts val="1000"/>
              </a:spcBef>
            </a:pPr>
            <a:endParaRPr lang="ru-RU" sz="1800" dirty="0">
              <a:solidFill>
                <a:srgbClr val="44546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23" y="1332050"/>
            <a:ext cx="11527874" cy="53735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3814" y="1740785"/>
            <a:ext cx="4358186" cy="276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82629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52E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188</Words>
  <Application>Microsoft Office PowerPoint</Application>
  <PresentationFormat>Широкоэкранный</PresentationFormat>
  <Paragraphs>45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Montserrat ExtraBold</vt:lpstr>
      <vt:lpstr>Calibri</vt:lpstr>
      <vt:lpstr>Montserrat</vt:lpstr>
      <vt:lpstr>Montserrat SemiBold</vt:lpstr>
      <vt:lpstr>Montserrat Medium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Simon</dc:creator>
  <cp:lastModifiedBy>Дмитрий Белых</cp:lastModifiedBy>
  <cp:revision>16</cp:revision>
  <dcterms:modified xsi:type="dcterms:W3CDTF">2024-11-07T16:12:22Z</dcterms:modified>
</cp:coreProperties>
</file>